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2016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8368B7-FE0B-47D0-BB88-609C0B96E8E5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E79AB-7000-4BAF-860F-894C09BD11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807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5EB839-DE05-420D-8487-B9BD3B516283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45th Builders’ Conference/AGM: Skills development and entrepreneurship in the construction industry, 3rd – 7th August 2013, University of Ibadan International Conference Centre, Ibadan, Nigeria.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84798-2346-4026-95B9-B8228BDD3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490C66-BA6D-4112-8827-7D963A1CF661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45th Builders’ Conference/AGM: Skills development and entrepreneurship in the construction industry, 3rd – 7th August 2013, University of Ibadan International Conference Centre, Ibadan, Nigeria.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84798-2346-4026-95B9-B8228BDD3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8D0DDE-E47E-4FCF-B671-7E15CE6BA438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45th Builders’ Conference/AGM: Skills development and entrepreneurship in the construction industry, 3rd – 7th August 2013, University of Ibadan International Conference Centre, Ibadan, Nigeria.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84798-2346-4026-95B9-B8228BDD3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3DBB9F-5863-4537-945D-3EF3FDC60BBE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45th Builders’ Conference/AGM: Skills development and entrepreneurship in the construction industry, 3rd – 7th August 2013, University of Ibadan International Conference Centre, Ibadan, Nigeria.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84798-2346-4026-95B9-B8228BDD3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C7F49C-89F2-4923-A48E-2A6AB480971F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45th Builders’ Conference/AGM: Skills development and entrepreneurship in the construction industry, 3rd – 7th August 2013, University of Ibadan International Conference Centre, Ibadan, Nigeria.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84798-2346-4026-95B9-B8228BDD3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2231C9-5FC3-43CF-A4E1-73453BCEFF52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45th Builders’ Conference/AGM: Skills development and entrepreneurship in the construction industry, 3rd – 7th August 2013, University of Ibadan International Conference Centre, Ibadan, Nigeria.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84798-2346-4026-95B9-B8228BDD3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B9F15D-62E9-48DD-BE5E-CB4D2BF63F3C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45th Builders’ Conference/AGM: Skills development and entrepreneurship in the construction industry, 3rd – 7th August 2013, University of Ibadan International Conference Centre, Ibadan, Nigeria.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84798-2346-4026-95B9-B8228BDD3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DB140F-6538-4968-8308-CBFF99BD7C21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45th Builders’ Conference/AGM: Skills development and entrepreneurship in the construction industry, 3rd – 7th August 2013, University of Ibadan International Conference Centre, Ibadan, Nigeria.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84798-2346-4026-95B9-B8228BDD3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13FC4A-BEE6-4535-A2F8-5BB86B8FBD81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45th Builders’ Conference/AGM: Skills development and entrepreneurship in the construction industry, 3rd – 7th August 2013, University of Ibadan International Conference Centre, Ibadan, Nigeria.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84798-2346-4026-95B9-B8228BDD3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139EF3-36E1-4E94-8BB5-CD494FA1D7B1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45th Builders’ Conference/AGM: Skills development and entrepreneurship in the construction industry, 3rd – 7th August 2013, University of Ibadan International Conference Centre, Ibadan, Nigeria.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84798-2346-4026-95B9-B8228BDD3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9AE17B-23C5-42CD-A53E-4491BEC44946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45th Builders’ Conference/AGM: Skills development and entrepreneurship in the construction industry, 3rd – 7th August 2013, University of Ibadan International Conference Centre, Ibadan, Nigeria.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E84798-2346-4026-95B9-B8228BDD3F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6CE8679-0FBE-4C32-82B8-C8D4ECFCE5C9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r>
              <a:rPr lang="en-US" smtClean="0"/>
              <a:t>45th Builders’ Conference/AGM: Skills development and entrepreneurship in the construction industry, 3rd – 7th August 2013, University of Ibadan International Conference Centre, Ibadan, Nigeria.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FE84798-2346-4026-95B9-B8228BDD3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Microsoft_Excel_97-2003_Worksheet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" y="1143000"/>
            <a:ext cx="77187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Bookman Old Style" pitchFamily="18" charset="0"/>
              </a:rPr>
              <a:t>The scope of construction professionals’ skills.</a:t>
            </a:r>
          </a:p>
        </p:txBody>
      </p:sp>
      <p:sp>
        <p:nvSpPr>
          <p:cNvPr id="6" name="Rectangle 5"/>
          <p:cNvSpPr/>
          <p:nvPr/>
        </p:nvSpPr>
        <p:spPr>
          <a:xfrm>
            <a:off x="5791200" y="3733800"/>
            <a:ext cx="298190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Bookman Old Style" pitchFamily="18" charset="0"/>
              </a:rPr>
              <a:t>Dr. Olatunji </a:t>
            </a:r>
            <a:r>
              <a:rPr lang="en-US" sz="2800" b="1" dirty="0" smtClean="0">
                <a:latin typeface="Bookman Old Style" pitchFamily="18" charset="0"/>
              </a:rPr>
              <a:t> </a:t>
            </a:r>
          </a:p>
          <a:p>
            <a:r>
              <a:rPr lang="en-US" sz="2800" b="1" dirty="0" smtClean="0">
                <a:latin typeface="Bookman Old Style" pitchFamily="18" charset="0"/>
              </a:rPr>
              <a:t>      J. Oladiran</a:t>
            </a:r>
            <a:endParaRPr lang="en-US" sz="2800" b="1" dirty="0">
              <a:latin typeface="Bookman Old Style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5943600"/>
            <a:ext cx="8077200" cy="549275"/>
          </a:xfrm>
        </p:spPr>
        <p:txBody>
          <a:bodyPr/>
          <a:lstStyle/>
          <a:p>
            <a:pPr algn="just"/>
            <a:r>
              <a:rPr lang="en-US" sz="1400" b="1" dirty="0" smtClean="0">
                <a:latin typeface="Bookman Old Style" pitchFamily="18" charset="0"/>
              </a:rPr>
              <a:t>45th Builders’ Conference/AGM: Skills development and entrepreneurship in the construction industry, 3rd – 7th August 2015, University of Ibadan International Conference Centre, Ibadan, Nigeria.</a:t>
            </a:r>
            <a:endParaRPr lang="en-US" sz="1400" b="1" dirty="0">
              <a:latin typeface="Bookman Old Style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84798-2346-4026-95B9-B8228BDD3F56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24580" name="Picture 6" descr="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2438400"/>
            <a:ext cx="3028950" cy="1514475"/>
          </a:xfrm>
          <a:prstGeom prst="rect">
            <a:avLst/>
          </a:prstGeom>
          <a:noFill/>
        </p:spPr>
      </p:pic>
      <p:pic>
        <p:nvPicPr>
          <p:cNvPr id="24579" name="Picture 8" descr="images (3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3200400"/>
            <a:ext cx="1743075" cy="2619375"/>
          </a:xfrm>
          <a:prstGeom prst="rect">
            <a:avLst/>
          </a:prstGeom>
          <a:noFill/>
        </p:spPr>
      </p:pic>
      <p:pic>
        <p:nvPicPr>
          <p:cNvPr id="24578" name="Picture 7" descr="images (2)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3886200"/>
            <a:ext cx="2352675" cy="1819275"/>
          </a:xfrm>
          <a:prstGeom prst="rect">
            <a:avLst/>
          </a:prstGeom>
          <a:noFill/>
        </p:spPr>
      </p:pic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1971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0" y="4591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84798-2346-4026-95B9-B8228BDD3F5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81000" y="381000"/>
            <a:ext cx="8229600" cy="6401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6.0. RECOMMENDATIONS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Construction professionals, especially professional builders should develop themselves on the 21 skills</a:t>
            </a:r>
          </a:p>
          <a:p>
            <a:pPr marL="0" marR="0" lvl="0" indent="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Employability and admission of professional builders should incorporate these skills.</a:t>
            </a:r>
          </a:p>
          <a:p>
            <a:pPr marL="0" marR="0" lvl="0" indent="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Building Students’ curriculum in higher institutions should be reviewed to accommodate teaching and training on these skills.</a:t>
            </a:r>
          </a:p>
          <a:p>
            <a:pPr marL="0" marR="0" lvl="0" indent="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Training on these skills should be made a key component of Builders’ Continuous Professional Development.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84798-2346-4026-95B9-B8228BDD3F5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5800" y="762000"/>
            <a:ext cx="7696200" cy="5656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000" b="1" dirty="0">
              <a:latin typeface="Bookman Old Style" pitchFamily="18" charset="0"/>
            </a:endParaRPr>
          </a:p>
          <a:p>
            <a:pPr algn="just">
              <a:lnSpc>
                <a:spcPct val="250000"/>
              </a:lnSpc>
            </a:pPr>
            <a:r>
              <a:rPr lang="en-US" sz="2000" b="1" dirty="0" smtClean="0">
                <a:latin typeface="Bookman Old Style" pitchFamily="18" charset="0"/>
              </a:rPr>
              <a:t>Skills </a:t>
            </a:r>
            <a:r>
              <a:rPr lang="en-US" sz="2000" b="1" dirty="0">
                <a:latin typeface="Bookman Old Style" pitchFamily="18" charset="0"/>
              </a:rPr>
              <a:t>are inbuilt abilities for tasks’ accomplishment</a:t>
            </a:r>
            <a:r>
              <a:rPr lang="en-US" sz="2000" b="1" dirty="0" smtClean="0">
                <a:latin typeface="Bookman Old Style" pitchFamily="18" charset="0"/>
              </a:rPr>
              <a:t>.</a:t>
            </a:r>
          </a:p>
          <a:p>
            <a:pPr algn="just">
              <a:lnSpc>
                <a:spcPct val="250000"/>
              </a:lnSpc>
              <a:buFont typeface="Wingdings" pitchFamily="2" charset="2"/>
              <a:buChar char="ü"/>
            </a:pPr>
            <a:r>
              <a:rPr lang="en-US" sz="2000" dirty="0">
                <a:latin typeface="Bookman Old Style" pitchFamily="18" charset="0"/>
              </a:rPr>
              <a:t>Determines </a:t>
            </a:r>
            <a:r>
              <a:rPr lang="en-US" sz="2000" dirty="0" smtClean="0">
                <a:latin typeface="Bookman Old Style" pitchFamily="18" charset="0"/>
              </a:rPr>
              <a:t>professionals’ competencies</a:t>
            </a:r>
          </a:p>
          <a:p>
            <a:pPr algn="just">
              <a:lnSpc>
                <a:spcPct val="250000"/>
              </a:lnSpc>
              <a:buFont typeface="Wingdings" pitchFamily="2" charset="2"/>
              <a:buChar char="ü"/>
            </a:pPr>
            <a:r>
              <a:rPr lang="en-US" sz="2000" dirty="0" smtClean="0">
                <a:latin typeface="Bookman Old Style" pitchFamily="18" charset="0"/>
              </a:rPr>
              <a:t>Determines </a:t>
            </a:r>
            <a:r>
              <a:rPr lang="en-US" sz="2000" dirty="0">
                <a:latin typeface="Bookman Old Style" pitchFamily="18" charset="0"/>
              </a:rPr>
              <a:t>projects’ outcomes (Al Omani, 2008</a:t>
            </a:r>
            <a:r>
              <a:rPr lang="en-US" sz="2000" dirty="0" smtClean="0">
                <a:latin typeface="Bookman Old Style" pitchFamily="18" charset="0"/>
              </a:rPr>
              <a:t>): well finished, poorly finished or not finished</a:t>
            </a:r>
          </a:p>
          <a:p>
            <a:pPr algn="just">
              <a:lnSpc>
                <a:spcPct val="250000"/>
              </a:lnSpc>
              <a:buFont typeface="Wingdings" pitchFamily="2" charset="2"/>
              <a:buChar char="ü"/>
            </a:pPr>
            <a:r>
              <a:rPr lang="en-US" sz="2000" dirty="0" smtClean="0">
                <a:latin typeface="Bookman Old Style" pitchFamily="18" charset="0"/>
              </a:rPr>
              <a:t>Determines </a:t>
            </a:r>
            <a:r>
              <a:rPr lang="en-US" sz="2000" dirty="0">
                <a:latin typeface="Bookman Old Style" pitchFamily="18" charset="0"/>
              </a:rPr>
              <a:t>organizational and professional builders’ effectiveness and efficiency  (Juras, </a:t>
            </a:r>
            <a:r>
              <a:rPr lang="en-US" sz="2000" dirty="0" smtClean="0">
                <a:latin typeface="Bookman Old Style" pitchFamily="18" charset="0"/>
              </a:rPr>
              <a:t>2010)</a:t>
            </a:r>
          </a:p>
          <a:p>
            <a:pPr algn="just">
              <a:lnSpc>
                <a:spcPct val="250000"/>
              </a:lnSpc>
              <a:buFont typeface="Wingdings" pitchFamily="2" charset="2"/>
              <a:buChar char="ü"/>
            </a:pPr>
            <a:r>
              <a:rPr lang="en-US" sz="2000" dirty="0" smtClean="0">
                <a:latin typeface="Bookman Old Style" pitchFamily="18" charset="0"/>
              </a:rPr>
              <a:t>Linked </a:t>
            </a:r>
            <a:r>
              <a:rPr lang="en-US" sz="2000" dirty="0">
                <a:latin typeface="Bookman Old Style" pitchFamily="18" charset="0"/>
              </a:rPr>
              <a:t>with industries’ </a:t>
            </a:r>
            <a:r>
              <a:rPr lang="en-US" sz="2000" dirty="0" smtClean="0">
                <a:latin typeface="Bookman Old Style" pitchFamily="18" charset="0"/>
              </a:rPr>
              <a:t>performance</a:t>
            </a:r>
            <a:endParaRPr lang="en-US" sz="2000" b="1" dirty="0">
              <a:latin typeface="Bookman Old Style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609600"/>
            <a:ext cx="36327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Bookman Old Style" pitchFamily="18" charset="0"/>
              </a:rPr>
              <a:t>1.0 BACKGROUND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84798-2346-4026-95B9-B8228BDD3F5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5800" y="609600"/>
            <a:ext cx="7772400" cy="1672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>
                <a:latin typeface="Bookman Old Style" pitchFamily="18" charset="0"/>
              </a:rPr>
              <a:t>It boosts career and helps succeed professionally.</a:t>
            </a:r>
          </a:p>
          <a:p>
            <a:pPr algn="just"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>
                <a:latin typeface="Bookman Old Style" pitchFamily="18" charset="0"/>
              </a:rPr>
              <a:t>Crucial for continuity and relevance of any profession (Dada and Jagboro, 2012</a:t>
            </a:r>
            <a:r>
              <a:rPr lang="en-US" dirty="0" smtClean="0">
                <a:latin typeface="Bookman Old Style" pitchFamily="18" charset="0"/>
              </a:rPr>
              <a:t>).</a:t>
            </a:r>
            <a:endParaRPr lang="en-US" dirty="0">
              <a:latin typeface="Bookman Old Style" pitchFamily="18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2057400"/>
            <a:ext cx="3886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609600" y="4876800"/>
            <a:ext cx="8001000" cy="1230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000" b="1" dirty="0" smtClean="0">
                <a:latin typeface="Bookman Old Style" pitchFamily="18" charset="0"/>
              </a:rPr>
              <a:t>Thus, the objective of this study is </a:t>
            </a:r>
            <a:r>
              <a:rPr lang="en-US" sz="2000" b="1" dirty="0">
                <a:latin typeface="Bookman Old Style" pitchFamily="18" charset="0"/>
              </a:rPr>
              <a:t>to determine the scope of construction professionals’ </a:t>
            </a:r>
            <a:r>
              <a:rPr lang="en-US" sz="2000" b="1" dirty="0" smtClean="0">
                <a:latin typeface="Bookman Old Style" pitchFamily="18" charset="0"/>
              </a:rPr>
              <a:t>skills.</a:t>
            </a:r>
            <a:endParaRPr lang="en-US" sz="2000" b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84798-2346-4026-95B9-B8228BDD3F5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57200" y="381000"/>
            <a:ext cx="8229600" cy="5858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2.0. PREVIOUS STUDIES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Need for skill improvement, such as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web-based training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Park, Son &amp; Kim, 2012); e-learning (Wall, Ahmed &amp; Smit, 2006)</a:t>
            </a:r>
            <a:endParaRPr lang="en-US" dirty="0">
              <a:latin typeface="Bookman Old Style" pitchFamily="18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Juras (2010): developing 18 skills by professionals, categorized into technical, interpersonal and conceptual skills.</a:t>
            </a:r>
            <a:endParaRPr lang="en-US" dirty="0">
              <a:latin typeface="Bookman Old Style" pitchFamily="18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Al Omani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(2008)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: communication,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organization and planning, budgeting, conflict management, negotiation and influencing, leadership, team-building and motivating skills.</a:t>
            </a:r>
            <a:endParaRPr lang="en-US" dirty="0">
              <a:latin typeface="Bookman Old Style" pitchFamily="18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Ogunsemi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et. al.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(2008): leadership, communication, negotiating, influencing, team building, problem solving and decisiveness skills.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84798-2346-4026-95B9-B8228BDD3F5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457200" y="685800"/>
            <a:ext cx="8229600" cy="401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3.0. RESEARCH METHODS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Cross-sectional survey design.</a:t>
            </a:r>
          </a:p>
          <a:p>
            <a:pPr marL="0" marR="0" lvl="0" indent="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n-US" sz="19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Population: educators and industry practitioners in Lagos State.</a:t>
            </a:r>
            <a:endParaRPr lang="en-US" sz="1950" dirty="0">
              <a:latin typeface="Bookman Old Style" pitchFamily="18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Questionnaire: 230 distributed, 65 used (28%)</a:t>
            </a:r>
            <a:endParaRPr lang="en-US" sz="2000" dirty="0">
              <a:latin typeface="Bookman Old Style" pitchFamily="18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Technique: census and convenience</a:t>
            </a:r>
            <a:endParaRPr lang="en-US" sz="2000" dirty="0">
              <a:latin typeface="Bookman Old Style" pitchFamily="18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Tools: Mode, mean, standard deviation and ANOVA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84798-2346-4026-95B9-B8228BDD3F5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457" name="Object 1"/>
          <p:cNvGraphicFramePr>
            <a:graphicFrameLocks/>
          </p:cNvGraphicFramePr>
          <p:nvPr/>
        </p:nvGraphicFramePr>
        <p:xfrm>
          <a:off x="457200" y="685800"/>
          <a:ext cx="8153400" cy="571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Chart" r:id="rId4" imgW="5877017" imgH="3809910" progId="Excel.Sheet.8">
                  <p:embed/>
                </p:oleObj>
              </mc:Choice>
              <mc:Fallback>
                <p:oleObj name="Chart" r:id="rId4" imgW="5877017" imgH="3809910" progId="Excel.Sheet.8">
                  <p:embed/>
                  <p:pic>
                    <p:nvPicPr>
                      <p:cNvPr id="0" name="Picture 1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529" t="-24873" r="-1701" b="-24855"/>
                      <a:stretch>
                        <a:fillRect/>
                      </a:stretch>
                    </p:blipFill>
                    <p:spPr bwMode="auto">
                      <a:xfrm>
                        <a:off x="457200" y="685800"/>
                        <a:ext cx="8153400" cy="571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3810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09600" y="609600"/>
            <a:ext cx="30091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Bookman Old Style" pitchFamily="18" charset="0"/>
              </a:rPr>
              <a:t>4.0. FINDINGS </a:t>
            </a:r>
            <a:endParaRPr lang="en-US" sz="2800" dirty="0">
              <a:latin typeface="Bookman Old Style" pitchFamily="18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2971800" y="5562600"/>
            <a:ext cx="43572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Figure 1: Respondents’ Positions.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84798-2346-4026-95B9-B8228BDD3F56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85800" y="533401"/>
          <a:ext cx="7924801" cy="5803881"/>
        </p:xfrm>
        <a:graphic>
          <a:graphicData uri="http://schemas.openxmlformats.org/drawingml/2006/table">
            <a:tbl>
              <a:tblPr/>
              <a:tblGrid>
                <a:gridCol w="402767"/>
                <a:gridCol w="1499185"/>
                <a:gridCol w="563873"/>
                <a:gridCol w="340115"/>
                <a:gridCol w="598928"/>
                <a:gridCol w="598928"/>
                <a:gridCol w="598928"/>
                <a:gridCol w="340115"/>
                <a:gridCol w="563873"/>
                <a:gridCol w="330418"/>
                <a:gridCol w="598928"/>
                <a:gridCol w="598928"/>
                <a:gridCol w="598928"/>
                <a:gridCol w="290887"/>
              </a:tblGrid>
              <a:tr h="174523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SN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Skills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Educators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Industry Practitioners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5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STD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Mode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Mean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STD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Mode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Mean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5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904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Budgeting and Control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0.632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4.50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0.707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4.48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9809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Understanding of construction industry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requirements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0.858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4.45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0.752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4.35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904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Organization and Planning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0.500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4.63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0.850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904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Problem solving capability.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0.912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4.45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0.780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4.31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356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Technical and professional expertise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0.873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4.48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0.790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4.26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904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Leadership capability.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0.716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0.798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4.26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356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Ability to present ideas and negotiate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0.945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0.833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4.21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809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Efficacy in understanding and executing assigned tasks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0.941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4.14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0.732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4.19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904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People management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1.195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4.14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0.785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4.16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809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Multidisciplinary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team building and teamwork experience.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0.883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4.27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0.785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4.16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49" marR="4274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762000" y="0"/>
            <a:ext cx="46540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Table 1: The scope of construction professionals’ skills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84798-2346-4026-95B9-B8228BDD3F56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2000" y="0"/>
          <a:ext cx="7924800" cy="5888736"/>
        </p:xfrm>
        <a:graphic>
          <a:graphicData uri="http://schemas.openxmlformats.org/drawingml/2006/table">
            <a:tbl>
              <a:tblPr/>
              <a:tblGrid>
                <a:gridCol w="391135"/>
                <a:gridCol w="1573965"/>
                <a:gridCol w="537220"/>
                <a:gridCol w="369144"/>
                <a:gridCol w="568638"/>
                <a:gridCol w="568638"/>
                <a:gridCol w="568638"/>
                <a:gridCol w="370714"/>
                <a:gridCol w="537220"/>
                <a:gridCol w="362860"/>
                <a:gridCol w="568638"/>
                <a:gridCol w="568638"/>
                <a:gridCol w="568638"/>
                <a:gridCol w="370714"/>
              </a:tblGrid>
              <a:tr h="1485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Table 1 continued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5017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SN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Skills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Educators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Industry Practitioners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50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STD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Mode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Mean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STD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Mode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Mean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0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003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Flexibility and understanding others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0.907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4.18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0.615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4.16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501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Communication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0.827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4.27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0.889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4.12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505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Tendency to analyze complex organization problems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0.973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4.23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0.544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4.12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505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Financial and contractual management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0.795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4.18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0.799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4.07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006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Understanding of  construction procurement processes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0.739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4.55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0.925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4.05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505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Tendency to formulate growth strategies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1.046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4.05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0.615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4.05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003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Value Management experience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0.844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4.05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0.831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4.02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01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Time management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0.848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4.36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0.801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4.02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01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Tending to details 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0.899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4.05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0.845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4.00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003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Ability to adhere to instructions 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0.910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4.14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0.663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4.00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006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Tendency to think about organizational values and business philosophy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0.926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4.00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0.625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4.00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833" marR="528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04800" y="5943600"/>
            <a:ext cx="8534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Bookman Old Style" pitchFamily="18" charset="0"/>
              </a:rPr>
              <a:t> T</a:t>
            </a:r>
            <a:r>
              <a:rPr lang="en-US" dirty="0" smtClean="0">
                <a:latin typeface="Bookman Old Style" pitchFamily="18" charset="0"/>
              </a:rPr>
              <a:t>here </a:t>
            </a:r>
            <a:r>
              <a:rPr lang="en-US" dirty="0">
                <a:latin typeface="Bookman Old Style" pitchFamily="18" charset="0"/>
              </a:rPr>
              <a:t>is no significance difference between the educators and industry practitioners on all the skills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84798-2346-4026-95B9-B8228BDD3F5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381000" y="-160973"/>
            <a:ext cx="8382000" cy="710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5.0. CONCLUSION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200000"/>
              </a:lnSpc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There are 21 skills that form the scope for construction professionals. </a:t>
            </a:r>
            <a:r>
              <a:rPr lang="en-US" sz="2000" dirty="0" smtClean="0">
                <a:latin typeface="Bookman Old Style" pitchFamily="18" charset="0"/>
              </a:rPr>
              <a:t>The </a:t>
            </a:r>
            <a:r>
              <a:rPr lang="en-US" sz="2000" dirty="0">
                <a:latin typeface="Bookman Old Style" pitchFamily="18" charset="0"/>
              </a:rPr>
              <a:t>implications of this on professional builders include:</a:t>
            </a:r>
          </a:p>
          <a:p>
            <a:pPr lvl="0" algn="just">
              <a:lnSpc>
                <a:spcPct val="200000"/>
              </a:lnSpc>
            </a:pPr>
            <a:r>
              <a:rPr lang="en-US" sz="2000" dirty="0" err="1" smtClean="0">
                <a:latin typeface="Bookman Old Style" pitchFamily="18" charset="0"/>
              </a:rPr>
              <a:t>i</a:t>
            </a:r>
            <a:r>
              <a:rPr lang="en-US" sz="2000" dirty="0" smtClean="0">
                <a:latin typeface="Bookman Old Style" pitchFamily="18" charset="0"/>
              </a:rPr>
              <a:t>. A </a:t>
            </a:r>
            <a:r>
              <a:rPr lang="en-US" sz="2000" dirty="0">
                <a:latin typeface="Bookman Old Style" pitchFamily="18" charset="0"/>
              </a:rPr>
              <a:t>paradigm shift from the old perception of what their skills entails to focusing on and acquiring all the identified skills with no exceptions.</a:t>
            </a:r>
          </a:p>
          <a:p>
            <a:pPr lvl="0" algn="just">
              <a:lnSpc>
                <a:spcPct val="200000"/>
              </a:lnSpc>
            </a:pPr>
            <a:r>
              <a:rPr lang="en-US" sz="2000" dirty="0" smtClean="0">
                <a:latin typeface="Bookman Old Style" pitchFamily="18" charset="0"/>
              </a:rPr>
              <a:t>ii. Rigorous </a:t>
            </a:r>
            <a:r>
              <a:rPr lang="en-US" sz="2000" dirty="0">
                <a:latin typeface="Bookman Old Style" pitchFamily="18" charset="0"/>
              </a:rPr>
              <a:t>developmental efforts, such as seminars, trainings, courses, conferences and so on, organized by professional bodies, private and public organizations on these skills.</a:t>
            </a:r>
          </a:p>
          <a:p>
            <a:pPr marL="0" marR="0" lvl="0" indent="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313</TotalTime>
  <Words>884</Words>
  <Application>Microsoft Office PowerPoint</Application>
  <PresentationFormat>On-screen Show (4:3)</PresentationFormat>
  <Paragraphs>380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Aspect</vt:lpstr>
      <vt:lpstr>Chart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OLATUNJI</dc:creator>
  <cp:lastModifiedBy>Bldr John</cp:lastModifiedBy>
  <cp:revision>31</cp:revision>
  <dcterms:created xsi:type="dcterms:W3CDTF">2015-07-27T09:15:20Z</dcterms:created>
  <dcterms:modified xsi:type="dcterms:W3CDTF">2015-07-29T10:23:10Z</dcterms:modified>
</cp:coreProperties>
</file>